
<file path=[Content_Types].xml><?xml version="1.0" encoding="utf-8"?>
<Types xmlns="http://schemas.openxmlformats.org/package/2006/content-types">
  <Default Extension="png" ContentType="image/png"/>
  <Default Extension="web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64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12192000" cy="68580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Автор" initials="А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01" autoAdjust="0"/>
    <p:restoredTop sz="94660"/>
  </p:normalViewPr>
  <p:slideViewPr>
    <p:cSldViewPr snapToGrid="0">
      <p:cViewPr varScale="1">
        <p:scale>
          <a:sx n="89" d="100"/>
          <a:sy n="89" d="100"/>
        </p:scale>
        <p:origin x="27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1-03-15T21:13:29.097" idx="1">
    <p:pos x="0" y="0"/>
    <p:text/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EE87-EBD5-4F12-A48A-63ACA297AC8F}" type="datetimeFigureOut">
              <a:rPr lang="en-US" smtClean="0"/>
              <a:t>1/27/2026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572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smtClean="0"/>
              <a:t>1/27/2026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5649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smtClean="0"/>
              <a:t>1/27/2026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734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smtClean="0"/>
              <a:t>1/27/2026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643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smtClean="0"/>
              <a:t>1/27/2026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1898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smtClean="0"/>
              <a:t>1/27/2026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174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smtClean="0"/>
              <a:t>1/27/2026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085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smtClean="0"/>
              <a:t>1/27/2026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1566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smtClean="0"/>
              <a:t>1/27/2026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67E5644-1E61-4311-A31E-84CB9C7AA8A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978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1/27/2026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1846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1/27/2026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104802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1/27/2026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36391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1/27/2026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927870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1/27/2026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0681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smtClean="0"/>
              <a:t>1/27/2026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24109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smtClean="0"/>
              <a:t>1/27/2026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150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968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  <p:sldLayoutId id="2147483779" r:id="rId15"/>
    <p:sldLayoutId id="214748378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ebp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ebp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ebp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webp"/><Relationship Id="rId5" Type="http://schemas.openxmlformats.org/officeDocument/2006/relationships/image" Target="../media/image13.webp"/><Relationship Id="rId4" Type="http://schemas.openxmlformats.org/officeDocument/2006/relationships/image" Target="../media/image12.webp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ebp"/><Relationship Id="rId2" Type="http://schemas.openxmlformats.org/officeDocument/2006/relationships/image" Target="../media/image15.web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webp"/><Relationship Id="rId5" Type="http://schemas.openxmlformats.org/officeDocument/2006/relationships/image" Target="../media/image18.webp"/><Relationship Id="rId4" Type="http://schemas.openxmlformats.org/officeDocument/2006/relationships/image" Target="../media/image17.web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ebp"/><Relationship Id="rId2" Type="http://schemas.openxmlformats.org/officeDocument/2006/relationships/image" Target="../media/image20.web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web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ebp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web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ebp"/><Relationship Id="rId2" Type="http://schemas.openxmlformats.org/officeDocument/2006/relationships/image" Target="../media/image26.web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web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ebp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014984" y="73152"/>
            <a:ext cx="10067544" cy="6647687"/>
          </a:xfrm>
        </p:spPr>
        <p:txBody>
          <a:bodyPr>
            <a:normAutofit fontScale="92500" lnSpcReduction="20000"/>
          </a:bodyPr>
          <a:lstStyle/>
          <a:p>
            <a:pPr algn="ctr">
              <a:lnSpc>
                <a:spcPct val="107000"/>
              </a:lnSpc>
              <a:spcBef>
                <a:spcPts val="0"/>
              </a:spcBef>
              <a:defRPr/>
            </a:pPr>
            <a:r>
              <a:rPr lang="ru-RU" dirty="0">
                <a:ln>
                  <a:solidFill>
                    <a:schemeClr val="tx1"/>
                  </a:solidFill>
                </a:ln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Городской семинар</a:t>
            </a:r>
          </a:p>
          <a:p>
            <a:pPr algn="ctr">
              <a:lnSpc>
                <a:spcPct val="107000"/>
              </a:lnSpc>
              <a:spcBef>
                <a:spcPts val="0"/>
              </a:spcBef>
              <a:defRPr/>
            </a:pPr>
            <a:endParaRPr lang="ru-RU" dirty="0">
              <a:ln>
                <a:solidFill>
                  <a:schemeClr val="tx1"/>
                </a:solidFill>
              </a:ln>
              <a:solidFill>
                <a:srgbClr val="66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Bef>
                <a:spcPts val="0"/>
              </a:spcBef>
              <a:defRPr/>
            </a:pPr>
            <a:r>
              <a:rPr lang="ru-RU" dirty="0">
                <a:ln>
                  <a:solidFill>
                    <a:schemeClr val="tx1"/>
                  </a:solidFill>
                </a:ln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Актуальные вопросы организации и проведения мероприятий </a:t>
            </a:r>
          </a:p>
          <a:p>
            <a:pPr algn="ctr">
              <a:lnSpc>
                <a:spcPct val="107000"/>
              </a:lnSpc>
              <a:spcBef>
                <a:spcPts val="0"/>
              </a:spcBef>
              <a:defRPr/>
            </a:pPr>
            <a:r>
              <a:rPr lang="ru-RU" dirty="0">
                <a:ln>
                  <a:solidFill>
                    <a:schemeClr val="tx1"/>
                  </a:solidFill>
                </a:ln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детьми в рамках реализации рабочей программы воспитания в ДОУ</a:t>
            </a:r>
          </a:p>
          <a:p>
            <a:pPr algn="ctr">
              <a:lnSpc>
                <a:spcPct val="107000"/>
              </a:lnSpc>
              <a:spcBef>
                <a:spcPts val="0"/>
              </a:spcBef>
              <a:defRPr/>
            </a:pPr>
            <a:endParaRPr lang="ru-RU" dirty="0">
              <a:ln>
                <a:solidFill>
                  <a:schemeClr val="tx1"/>
                </a:solidFill>
              </a:ln>
              <a:solidFill>
                <a:srgbClr val="66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Bef>
                <a:spcPts val="0"/>
              </a:spcBef>
              <a:defRPr/>
            </a:pPr>
            <a:r>
              <a:rPr lang="ru-RU" dirty="0">
                <a:ln>
                  <a:solidFill>
                    <a:schemeClr val="tx1"/>
                  </a:solidFill>
                </a:ln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дошкольное образовательное учреждение</a:t>
            </a:r>
          </a:p>
          <a:p>
            <a:pPr algn="ctr">
              <a:lnSpc>
                <a:spcPct val="107000"/>
              </a:lnSpc>
              <a:spcBef>
                <a:spcPts val="0"/>
              </a:spcBef>
              <a:defRPr/>
            </a:pPr>
            <a:r>
              <a:rPr lang="ru-RU" dirty="0">
                <a:ln>
                  <a:solidFill>
                    <a:schemeClr val="tx1"/>
                  </a:solidFill>
                </a:ln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№117 </a:t>
            </a:r>
            <a:r>
              <a:rPr lang="ru-RU" dirty="0" err="1">
                <a:ln>
                  <a:solidFill>
                    <a:schemeClr val="tx1"/>
                  </a:solidFill>
                </a:ln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Тракторозаводского</a:t>
            </a:r>
            <a:r>
              <a:rPr lang="ru-RU" dirty="0">
                <a:ln>
                  <a:solidFill>
                    <a:schemeClr val="tx1"/>
                  </a:solidFill>
                </a:ln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Волгограда»</a:t>
            </a:r>
          </a:p>
          <a:p>
            <a:pPr algn="ctr">
              <a:lnSpc>
                <a:spcPct val="107000"/>
              </a:lnSpc>
              <a:spcBef>
                <a:spcPts val="0"/>
              </a:spcBef>
              <a:defRPr/>
            </a:pPr>
            <a:endParaRPr lang="ru-RU" dirty="0">
              <a:ln>
                <a:solidFill>
                  <a:schemeClr val="tx1"/>
                </a:solidFill>
              </a:ln>
              <a:solidFill>
                <a:srgbClr val="66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Bef>
                <a:spcPts val="0"/>
              </a:spcBef>
              <a:defRPr/>
            </a:pPr>
            <a:endParaRPr lang="ru-RU" dirty="0">
              <a:ln>
                <a:solidFill>
                  <a:schemeClr val="tx1"/>
                </a:solidFill>
              </a:ln>
              <a:solidFill>
                <a:srgbClr val="66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Bef>
                <a:spcPts val="0"/>
              </a:spcBef>
              <a:defRPr/>
            </a:pPr>
            <a:endParaRPr lang="ru-RU" dirty="0">
              <a:ln>
                <a:solidFill>
                  <a:schemeClr val="tx1"/>
                </a:solidFill>
              </a:ln>
              <a:solidFill>
                <a:srgbClr val="66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Bef>
                <a:spcPts val="0"/>
              </a:spcBef>
              <a:defRPr/>
            </a:pPr>
            <a:r>
              <a:rPr lang="ru-RU" dirty="0">
                <a:ln>
                  <a:solidFill>
                    <a:schemeClr val="tx1"/>
                  </a:solidFill>
                </a:ln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ОПЫТА РАБОТЫ:</a:t>
            </a:r>
          </a:p>
          <a:p>
            <a:pPr algn="ctr">
              <a:lnSpc>
                <a:spcPct val="107000"/>
              </a:lnSpc>
              <a:spcBef>
                <a:spcPts val="0"/>
              </a:spcBef>
              <a:defRPr/>
            </a:pPr>
            <a:endParaRPr lang="ru-RU" dirty="0">
              <a:ln>
                <a:solidFill>
                  <a:schemeClr val="tx1"/>
                </a:solidFill>
              </a:ln>
              <a:solidFill>
                <a:srgbClr val="66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Bef>
                <a:spcPts val="0"/>
              </a:spcBef>
              <a:defRPr/>
            </a:pPr>
            <a:r>
              <a:rPr lang="ru-RU" dirty="0">
                <a:ln>
                  <a:solidFill>
                    <a:schemeClr val="tx1"/>
                  </a:solidFill>
                </a:ln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патриотического направления </a:t>
            </a:r>
          </a:p>
          <a:p>
            <a:pPr algn="ctr">
              <a:lnSpc>
                <a:spcPct val="107000"/>
              </a:lnSpc>
              <a:spcBef>
                <a:spcPts val="0"/>
              </a:spcBef>
              <a:defRPr/>
            </a:pPr>
            <a:r>
              <a:rPr lang="ru-RU" dirty="0">
                <a:ln>
                  <a:solidFill>
                    <a:schemeClr val="tx1"/>
                  </a:solidFill>
                </a:ln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«Родина»</a:t>
            </a:r>
          </a:p>
          <a:p>
            <a:pPr algn="ctr">
              <a:lnSpc>
                <a:spcPct val="107000"/>
              </a:lnSpc>
              <a:spcBef>
                <a:spcPts val="0"/>
              </a:spcBef>
              <a:defRPr/>
            </a:pPr>
            <a:r>
              <a:rPr lang="ru-RU" dirty="0">
                <a:ln>
                  <a:solidFill>
                    <a:schemeClr val="tx1"/>
                  </a:solidFill>
                </a:ln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рабочей программы воспитания МОУ Детского сада № 117 </a:t>
            </a:r>
          </a:p>
          <a:p>
            <a:pPr algn="ctr">
              <a:lnSpc>
                <a:spcPct val="107000"/>
              </a:lnSpc>
              <a:spcBef>
                <a:spcPts val="0"/>
              </a:spcBef>
              <a:defRPr/>
            </a:pPr>
            <a:r>
              <a:rPr lang="ru-RU" dirty="0">
                <a:ln>
                  <a:solidFill>
                    <a:schemeClr val="tx1"/>
                  </a:solidFill>
                </a:ln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детей старшего дошкольного возраста</a:t>
            </a:r>
          </a:p>
          <a:p>
            <a:pPr algn="ctr">
              <a:lnSpc>
                <a:spcPct val="107000"/>
              </a:lnSpc>
              <a:spcBef>
                <a:spcPts val="0"/>
              </a:spcBef>
              <a:defRPr/>
            </a:pPr>
            <a:r>
              <a:rPr lang="ru-RU" dirty="0">
                <a:ln>
                  <a:solidFill>
                    <a:schemeClr val="tx1"/>
                  </a:solidFill>
                </a:ln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07000"/>
              </a:lnSpc>
              <a:spcBef>
                <a:spcPts val="0"/>
              </a:spcBef>
              <a:defRPr/>
            </a:pPr>
            <a:endParaRPr lang="ru-RU" sz="3200" b="1" dirty="0">
              <a:ln w="28575" cmpd="sng">
                <a:solidFill>
                  <a:srgbClr val="663300"/>
                </a:solidFill>
                <a:prstDash val="solid"/>
              </a:ln>
              <a:solidFill>
                <a:srgbClr val="CCCC00"/>
              </a:solidFill>
            </a:endParaRPr>
          </a:p>
          <a:p>
            <a:pPr algn="ctr">
              <a:lnSpc>
                <a:spcPct val="107000"/>
              </a:lnSpc>
              <a:spcBef>
                <a:spcPts val="0"/>
              </a:spcBef>
              <a:defRPr/>
            </a:pPr>
            <a:endParaRPr lang="ru-RU" dirty="0">
              <a:ln>
                <a:solidFill>
                  <a:schemeClr val="tx1"/>
                </a:solidFill>
              </a:ln>
              <a:solidFill>
                <a:srgbClr val="66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Bef>
                <a:spcPts val="0"/>
              </a:spcBef>
              <a:defRPr/>
            </a:pPr>
            <a:endParaRPr lang="ru-RU" dirty="0">
              <a:ln>
                <a:solidFill>
                  <a:schemeClr val="tx1"/>
                </a:solidFill>
              </a:ln>
              <a:solidFill>
                <a:srgbClr val="66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Bef>
                <a:spcPts val="0"/>
              </a:spcBef>
              <a:defRPr/>
            </a:pPr>
            <a:endParaRPr lang="ru-RU" dirty="0">
              <a:ln w="28575" cmpd="sng">
                <a:solidFill>
                  <a:srgbClr val="663300"/>
                </a:solidFill>
                <a:prstDash val="solid"/>
              </a:ln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Bef>
                <a:spcPts val="0"/>
              </a:spcBef>
              <a:defRPr/>
            </a:pPr>
            <a:r>
              <a:rPr lang="ru-RU" dirty="0">
                <a:ln>
                  <a:solidFill>
                    <a:schemeClr val="tx1"/>
                  </a:solidFill>
                </a:ln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Коллектив авторов:</a:t>
            </a:r>
          </a:p>
          <a:p>
            <a:pPr algn="ctr">
              <a:lnSpc>
                <a:spcPct val="107000"/>
              </a:lnSpc>
              <a:spcBef>
                <a:spcPts val="0"/>
              </a:spcBef>
              <a:defRPr/>
            </a:pPr>
            <a:r>
              <a:rPr lang="ru-RU" dirty="0">
                <a:ln>
                  <a:solidFill>
                    <a:schemeClr val="tx1"/>
                  </a:solidFill>
                </a:ln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07000"/>
              </a:lnSpc>
              <a:spcBef>
                <a:spcPts val="0"/>
              </a:spcBef>
              <a:defRPr/>
            </a:pPr>
            <a:r>
              <a:rPr lang="ru-RU" dirty="0">
                <a:ln>
                  <a:solidFill>
                    <a:schemeClr val="tx1"/>
                  </a:solidFill>
                </a:ln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Воспитатели </a:t>
            </a:r>
          </a:p>
          <a:p>
            <a:pPr algn="ctr">
              <a:lnSpc>
                <a:spcPct val="107000"/>
              </a:lnSpc>
              <a:spcBef>
                <a:spcPts val="0"/>
              </a:spcBef>
              <a:defRPr/>
            </a:pPr>
            <a:r>
              <a:rPr lang="ru-RU" dirty="0">
                <a:ln>
                  <a:solidFill>
                    <a:schemeClr val="tx1"/>
                  </a:solidFill>
                </a:ln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МОУ Детского сада № 117</a:t>
            </a:r>
          </a:p>
          <a:p>
            <a:pPr algn="just">
              <a:lnSpc>
                <a:spcPct val="107000"/>
              </a:lnSpc>
              <a:spcBef>
                <a:spcPts val="0"/>
              </a:spcBef>
              <a:defRPr/>
            </a:pPr>
            <a:endParaRPr lang="ru-RU" dirty="0">
              <a:ln>
                <a:solidFill>
                  <a:schemeClr val="tx1"/>
                </a:solidFill>
              </a:ln>
              <a:solidFill>
                <a:srgbClr val="66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Bef>
                <a:spcPts val="0"/>
              </a:spcBef>
              <a:defRPr/>
            </a:pPr>
            <a:r>
              <a:rPr lang="ru-RU" dirty="0" smtClean="0">
                <a:ln>
                  <a:solidFill>
                    <a:schemeClr val="tx1"/>
                  </a:solidFill>
                </a:ln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Лазарева </a:t>
            </a:r>
            <a:r>
              <a:rPr lang="ru-RU" dirty="0">
                <a:ln>
                  <a:solidFill>
                    <a:schemeClr val="tx1"/>
                  </a:solidFill>
                </a:ln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Марина Михайловна                                                    </a:t>
            </a:r>
            <a:r>
              <a:rPr lang="ru-RU" dirty="0" smtClean="0">
                <a:ln>
                  <a:solidFill>
                    <a:schemeClr val="tx1"/>
                  </a:solidFill>
                </a:ln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Бутова </a:t>
            </a:r>
            <a:r>
              <a:rPr lang="ru-RU" dirty="0">
                <a:ln>
                  <a:solidFill>
                    <a:schemeClr val="tx1"/>
                  </a:solidFill>
                </a:ln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Юлия Александровна</a:t>
            </a:r>
          </a:p>
          <a:p>
            <a:endParaRPr lang="ru-RU" dirty="0"/>
          </a:p>
        </p:txBody>
      </p:sp>
      <p:pic>
        <p:nvPicPr>
          <p:cNvPr id="12" name="Рисунок 1"/>
          <p:cNvPicPr/>
          <p:nvPr/>
        </p:nvPicPr>
        <p:blipFill>
          <a:blip r:embed="rId2"/>
          <a:srcRect l="38574" t="34791" r="28616" b="41839"/>
          <a:stretch/>
        </p:blipFill>
        <p:spPr>
          <a:xfrm>
            <a:off x="2251520" y="3747796"/>
            <a:ext cx="1698688" cy="22153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2638" y="3669226"/>
            <a:ext cx="1879600" cy="2293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 idx="4294967295"/>
          </p:nvPr>
        </p:nvSpPr>
        <p:spPr>
          <a:xfrm>
            <a:off x="402336" y="411479"/>
            <a:ext cx="6793992" cy="5449825"/>
          </a:xfrm>
          <a:prstGeom prst="rect">
            <a:avLst/>
          </a:prstGeom>
          <a:solidFill>
            <a:srgbClr val="FFFFFF"/>
          </a:solidFill>
          <a:ln w="38160">
            <a:solidFill>
              <a:srgbClr val="52D0D4"/>
            </a:solidFill>
            <a:round/>
          </a:ln>
        </p:spPr>
        <p:txBody>
          <a:bodyPr lIns="90000" tIns="45000" rIns="90000" bIns="45000" anchor="ctr">
            <a:normAutofit/>
          </a:bodyPr>
          <a:lstStyle/>
          <a:p>
            <a:pPr algn="just">
              <a:lnSpc>
                <a:spcPct val="90000"/>
              </a:lnSpc>
              <a:tabLst>
                <a:tab pos="0" algn="l"/>
              </a:tabLst>
            </a:pPr>
            <a:r>
              <a:rPr lang="ru-RU" sz="2800" b="1" spc="-1" dirty="0">
                <a:solidFill>
                  <a:srgbClr val="000000"/>
                </a:solidFill>
                <a:latin typeface="Times New Roman"/>
              </a:rPr>
              <a:t>Улица</a:t>
            </a:r>
            <a:r>
              <a:rPr lang="ru-RU" sz="2800" spc="-1" dirty="0">
                <a:solidFill>
                  <a:srgbClr val="000000"/>
                </a:solidFill>
                <a:latin typeface="Times New Roman"/>
              </a:rPr>
              <a:t> - это элемент инфраструктуры населённого пункта. Простор меж двух порядков домов; полоса, проезд, дорога, оставляемая промеж рядами домов. (словарь Даля)</a:t>
            </a:r>
            <a:br>
              <a:rPr lang="ru-RU" sz="2800" spc="-1" dirty="0">
                <a:solidFill>
                  <a:srgbClr val="000000"/>
                </a:solidFill>
                <a:latin typeface="Times New Roman"/>
              </a:rPr>
            </a:br>
            <a:r>
              <a:rPr lang="ru-RU" sz="2800" spc="-1" dirty="0">
                <a:solidFill>
                  <a:srgbClr val="000000"/>
                </a:solidFill>
                <a:latin typeface="Times New Roman"/>
              </a:rPr>
              <a:t>Имя той или иной улицы – это история. Знать о людях, именами которых названы улицы городов, означает знать историю и культуру страны, где ты живёшь, знать её народ.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8738" y="608584"/>
            <a:ext cx="4248150" cy="5664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8738" y="582705"/>
            <a:ext cx="4248150" cy="5664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/>
    </mc:Choice>
    <mc:Fallback xmlns="" xmlns:p15="http://schemas.microsoft.com/office/powerpoint/2012/main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 idx="4294967295"/>
          </p:nvPr>
        </p:nvSpPr>
        <p:spPr>
          <a:xfrm>
            <a:off x="1700784" y="64008"/>
            <a:ext cx="4572000" cy="2523744"/>
          </a:xfrm>
          <a:prstGeom prst="rect">
            <a:avLst/>
          </a:prstGeom>
          <a:solidFill>
            <a:srgbClr val="FFFFFF"/>
          </a:solidFill>
          <a:ln w="38160">
            <a:solidFill>
              <a:srgbClr val="52D0D4"/>
            </a:solidFill>
            <a:round/>
          </a:ln>
        </p:spPr>
        <p:txBody>
          <a:bodyPr lIns="90000" tIns="45000" rIns="90000" bIns="45000" anchor="ctr">
            <a:normAutofit fontScale="90000"/>
          </a:bodyPr>
          <a:lstStyle/>
          <a:p>
            <a:pPr algn="ctr">
              <a:lnSpc>
                <a:spcPct val="90000"/>
              </a:lnSpc>
              <a:tabLst>
                <a:tab pos="0" algn="l"/>
              </a:tabLst>
            </a:pPr>
            <a:r>
              <a:rPr lang="ru-RU" sz="3200" b="1" spc="-1" dirty="0">
                <a:solidFill>
                  <a:srgbClr val="000000"/>
                </a:solidFill>
                <a:latin typeface="Times New Roman"/>
              </a:rPr>
              <a:t>Цель: </a:t>
            </a:r>
            <a:r>
              <a:rPr lang="ru-RU" sz="2700" spc="-1" dirty="0">
                <a:solidFill>
                  <a:srgbClr val="000000"/>
                </a:solidFill>
                <a:latin typeface="Times New Roman"/>
              </a:rPr>
              <a:t>Формирование чувства патриотизма у старших дошкольников путем ознакомления с героями родного края, в честь которых названы улицы в городе-герое Волгоград.</a:t>
            </a:r>
            <a:r>
              <a:rPr lang="ru-RU" sz="2700" b="1" spc="-1" dirty="0">
                <a:solidFill>
                  <a:srgbClr val="000000"/>
                </a:solidFill>
                <a:latin typeface="Times New Roman"/>
              </a:rPr>
              <a:t/>
            </a:r>
            <a:br>
              <a:rPr lang="ru-RU" sz="2700" b="1" spc="-1" dirty="0">
                <a:solidFill>
                  <a:srgbClr val="000000"/>
                </a:solidFill>
                <a:latin typeface="Times New Roman"/>
              </a:rPr>
            </a:br>
            <a:endParaRPr lang="ru-RU" sz="2700" b="1" spc="-1" dirty="0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5" name="Рисунок 1"/>
          <p:cNvPicPr/>
          <p:nvPr/>
        </p:nvPicPr>
        <p:blipFill>
          <a:blip r:embed="rId2"/>
          <a:stretch/>
        </p:blipFill>
        <p:spPr>
          <a:xfrm>
            <a:off x="594360" y="2587752"/>
            <a:ext cx="3602736" cy="4160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2"/>
          <p:cNvPicPr/>
          <p:nvPr/>
        </p:nvPicPr>
        <p:blipFill>
          <a:blip r:embed="rId3"/>
          <a:stretch/>
        </p:blipFill>
        <p:spPr>
          <a:xfrm>
            <a:off x="6515100" y="0"/>
            <a:ext cx="2926080" cy="35021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PlaceHolder 1"/>
          <p:cNvSpPr txBox="1">
            <a:spLocks/>
          </p:cNvSpPr>
          <p:nvPr/>
        </p:nvSpPr>
        <p:spPr>
          <a:xfrm>
            <a:off x="5266944" y="3502153"/>
            <a:ext cx="6702552" cy="3355847"/>
          </a:xfrm>
          <a:prstGeom prst="rect">
            <a:avLst/>
          </a:prstGeom>
          <a:solidFill>
            <a:srgbClr val="FFFFFF"/>
          </a:solidFill>
          <a:ln w="38160">
            <a:solidFill>
              <a:srgbClr val="52D0D4"/>
            </a:solidFill>
            <a:round/>
          </a:ln>
        </p:spPr>
        <p:txBody>
          <a:bodyPr vert="horz" lIns="90000" tIns="45000" rIns="90000" bIns="45000" rtlCol="0" anchor="ctr">
            <a:normAutofit fontScale="8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lnSpc>
                <a:spcPct val="90000"/>
              </a:lnSpc>
              <a:spcBef>
                <a:spcPts val="600"/>
              </a:spcBef>
              <a:tabLst>
                <a:tab pos="0" algn="l"/>
              </a:tabLst>
            </a:pPr>
            <a:r>
              <a:rPr lang="ru-RU" sz="3200" b="1" spc="-1" dirty="0" smtClean="0">
                <a:solidFill>
                  <a:srgbClr val="000000"/>
                </a:solidFill>
                <a:latin typeface="Times New Roman"/>
              </a:rPr>
              <a:t>                   Задачи:</a:t>
            </a:r>
            <a:r>
              <a:rPr lang="ru-RU" sz="2000" b="1" spc="-1" dirty="0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ru-RU" sz="2000" b="1" spc="-1" dirty="0" smtClean="0">
                <a:solidFill>
                  <a:srgbClr val="000000"/>
                </a:solidFill>
                <a:latin typeface="Times New Roman"/>
              </a:rPr>
            </a:br>
            <a:r>
              <a:rPr lang="ru-RU" sz="2600" spc="-1" dirty="0" smtClean="0">
                <a:solidFill>
                  <a:srgbClr val="000000"/>
                </a:solidFill>
                <a:latin typeface="Times New Roman"/>
              </a:rPr>
              <a:t>	</a:t>
            </a:r>
            <a:r>
              <a:rPr lang="ru-RU" sz="2800" spc="-1" dirty="0" smtClean="0">
                <a:solidFill>
                  <a:srgbClr val="000000"/>
                </a:solidFill>
                <a:latin typeface="Times New Roman"/>
              </a:rPr>
              <a:t>1.   Пополнить </a:t>
            </a:r>
            <a:r>
              <a:rPr lang="ru-RU" sz="2800" spc="-1" dirty="0">
                <a:solidFill>
                  <a:srgbClr val="000000"/>
                </a:solidFill>
                <a:latin typeface="Times New Roman"/>
              </a:rPr>
              <a:t>знания детей о        </a:t>
            </a:r>
            <a:r>
              <a:rPr lang="ru-RU" sz="2800" spc="-1" dirty="0" smtClean="0">
                <a:solidFill>
                  <a:srgbClr val="000000"/>
                </a:solidFill>
                <a:latin typeface="Times New Roman"/>
              </a:rPr>
              <a:t>     </a:t>
            </a:r>
            <a:r>
              <a:rPr lang="ru-RU" sz="2800" spc="-1" dirty="0" err="1" smtClean="0">
                <a:solidFill>
                  <a:srgbClr val="000000"/>
                </a:solidFill>
                <a:latin typeface="Times New Roman"/>
              </a:rPr>
              <a:t>Тракторозаводском</a:t>
            </a:r>
            <a:r>
              <a:rPr lang="ru-RU" sz="2800" spc="-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800" spc="-1" dirty="0">
                <a:solidFill>
                  <a:srgbClr val="000000"/>
                </a:solidFill>
                <a:latin typeface="Times New Roman"/>
              </a:rPr>
              <a:t>районе города-героя   Волгоград.</a:t>
            </a:r>
          </a:p>
          <a:p>
            <a:pPr marL="514350" indent="-514350">
              <a:lnSpc>
                <a:spcPct val="90000"/>
              </a:lnSpc>
              <a:spcBef>
                <a:spcPts val="600"/>
              </a:spcBef>
              <a:buAutoNum type="arabicPeriod" startAt="2"/>
              <a:tabLst>
                <a:tab pos="0" algn="l"/>
              </a:tabLst>
            </a:pPr>
            <a:r>
              <a:rPr lang="ru-RU" sz="2800" spc="-1" dirty="0">
                <a:solidFill>
                  <a:srgbClr val="000000"/>
                </a:solidFill>
                <a:latin typeface="Times New Roman"/>
              </a:rPr>
              <a:t>Развивать у детей интереса к истории родного города;</a:t>
            </a:r>
          </a:p>
          <a:p>
            <a:pPr marL="514350" indent="-514350">
              <a:lnSpc>
                <a:spcPct val="90000"/>
              </a:lnSpc>
              <a:spcBef>
                <a:spcPts val="600"/>
              </a:spcBef>
              <a:buAutoNum type="arabicPeriod" startAt="3"/>
              <a:tabLst>
                <a:tab pos="0" algn="l"/>
              </a:tabLst>
            </a:pPr>
            <a:r>
              <a:rPr lang="ru-RU" sz="2800" spc="-1" dirty="0">
                <a:solidFill>
                  <a:srgbClr val="000000"/>
                </a:solidFill>
                <a:latin typeface="Times New Roman"/>
              </a:rPr>
              <a:t>Расширить знания и представления детей о близлежащих к детскому саду улицах и улицах, на которых они проживают;</a:t>
            </a:r>
          </a:p>
          <a:p>
            <a:pPr marL="514350" indent="-514350">
              <a:lnSpc>
                <a:spcPct val="90000"/>
              </a:lnSpc>
              <a:spcBef>
                <a:spcPts val="600"/>
              </a:spcBef>
              <a:buAutoNum type="arabicPeriod" startAt="3"/>
              <a:tabLst>
                <a:tab pos="0" algn="l"/>
              </a:tabLst>
            </a:pPr>
            <a:r>
              <a:rPr lang="ru-RU" sz="2800" spc="-1" dirty="0" smtClean="0">
                <a:solidFill>
                  <a:srgbClr val="000000"/>
                </a:solidFill>
                <a:latin typeface="Times New Roman"/>
              </a:rPr>
              <a:t>Продолжать </a:t>
            </a:r>
            <a:r>
              <a:rPr lang="ru-RU" sz="2800" spc="-1" dirty="0">
                <a:solidFill>
                  <a:srgbClr val="000000"/>
                </a:solidFill>
                <a:latin typeface="Times New Roman"/>
              </a:rPr>
              <a:t>обогащать словарный запас воспитанников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 idx="4294967295"/>
          </p:nvPr>
        </p:nvSpPr>
        <p:spPr>
          <a:xfrm>
            <a:off x="402336" y="0"/>
            <a:ext cx="11430000" cy="2752344"/>
          </a:xfrm>
          <a:prstGeom prst="rect">
            <a:avLst/>
          </a:prstGeom>
          <a:solidFill>
            <a:srgbClr val="FFFFFF"/>
          </a:solidFill>
          <a:ln w="38160">
            <a:solidFill>
              <a:srgbClr val="52D0D4"/>
            </a:solidFill>
            <a:round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ru-RU" sz="3200" b="1" spc="-1" dirty="0">
                <a:solidFill>
                  <a:srgbClr val="000000"/>
                </a:solidFill>
                <a:latin typeface="Times New Roman"/>
              </a:rPr>
              <a:t>Ожидаемые результаты: </a:t>
            </a:r>
            <a:r>
              <a:rPr lang="ru-RU" sz="3200" b="1" spc="-1" dirty="0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ru-RU" sz="3200" b="1" spc="-1" dirty="0" smtClean="0">
                <a:solidFill>
                  <a:srgbClr val="000000"/>
                </a:solidFill>
                <a:latin typeface="Times New Roman"/>
              </a:rPr>
            </a:br>
            <a:r>
              <a:rPr lang="ru-RU" sz="1800" b="1" spc="-1" dirty="0">
                <a:solidFill>
                  <a:srgbClr val="000000"/>
                </a:solidFill>
                <a:latin typeface="Times New Roman"/>
              </a:rPr>
              <a:t/>
            </a:r>
            <a:br>
              <a:rPr lang="ru-RU" sz="1800" b="1" spc="-1" dirty="0">
                <a:solidFill>
                  <a:srgbClr val="000000"/>
                </a:solidFill>
                <a:latin typeface="Times New Roman"/>
              </a:rPr>
            </a:br>
            <a:r>
              <a:rPr lang="ru-RU" sz="1800" b="1" spc="-1" dirty="0" smtClean="0">
                <a:solidFill>
                  <a:srgbClr val="000000"/>
                </a:solidFill>
                <a:latin typeface="Times New Roman"/>
              </a:rPr>
              <a:t>-</a:t>
            </a:r>
            <a:r>
              <a:rPr lang="ru-RU" sz="1800" b="1" spc="-1" dirty="0">
                <a:solidFill>
                  <a:srgbClr val="000000"/>
                </a:solidFill>
                <a:latin typeface="Times New Roman"/>
              </a:rPr>
              <a:t>	</a:t>
            </a:r>
            <a:r>
              <a:rPr lang="ru-RU" sz="2400" spc="-1" dirty="0">
                <a:solidFill>
                  <a:srgbClr val="000000"/>
                </a:solidFill>
                <a:latin typeface="Times New Roman"/>
              </a:rPr>
              <a:t>Заинтересованность детей в изучении истории города-героя Волгоград, своего </a:t>
            </a:r>
            <a:r>
              <a:rPr lang="ru-RU" sz="2400" spc="-1" dirty="0" err="1">
                <a:solidFill>
                  <a:srgbClr val="000000"/>
                </a:solidFill>
                <a:latin typeface="Times New Roman"/>
              </a:rPr>
              <a:t>Тракторозаводского</a:t>
            </a:r>
            <a:r>
              <a:rPr lang="ru-RU" sz="2400" spc="-1" dirty="0">
                <a:solidFill>
                  <a:srgbClr val="000000"/>
                </a:solidFill>
                <a:latin typeface="Times New Roman"/>
              </a:rPr>
              <a:t> района, своей улицы;</a:t>
            </a:r>
            <a:br>
              <a:rPr lang="ru-RU" sz="2400" spc="-1" dirty="0">
                <a:solidFill>
                  <a:srgbClr val="000000"/>
                </a:solidFill>
                <a:latin typeface="Times New Roman"/>
              </a:rPr>
            </a:br>
            <a:r>
              <a:rPr lang="ru-RU" sz="2400" spc="-1" dirty="0" smtClean="0">
                <a:solidFill>
                  <a:srgbClr val="000000"/>
                </a:solidFill>
                <a:latin typeface="Times New Roman"/>
              </a:rPr>
              <a:t>-</a:t>
            </a:r>
            <a:r>
              <a:rPr lang="ru-RU" sz="2400" spc="-1" dirty="0">
                <a:solidFill>
                  <a:srgbClr val="000000"/>
                </a:solidFill>
                <a:latin typeface="Times New Roman"/>
              </a:rPr>
              <a:t>	Осознание чувства любви к своей малой родине, к людям, живущих рядом;</a:t>
            </a:r>
            <a:br>
              <a:rPr lang="ru-RU" sz="2400" spc="-1" dirty="0">
                <a:solidFill>
                  <a:srgbClr val="000000"/>
                </a:solidFill>
                <a:latin typeface="Times New Roman"/>
              </a:rPr>
            </a:br>
            <a:r>
              <a:rPr lang="ru-RU" sz="2400" spc="-1" dirty="0" smtClean="0">
                <a:solidFill>
                  <a:srgbClr val="000000"/>
                </a:solidFill>
                <a:latin typeface="Times New Roman"/>
              </a:rPr>
              <a:t>-</a:t>
            </a:r>
            <a:r>
              <a:rPr lang="ru-RU" sz="2400" spc="-1" dirty="0">
                <a:solidFill>
                  <a:srgbClr val="000000"/>
                </a:solidFill>
                <a:latin typeface="Times New Roman"/>
              </a:rPr>
              <a:t>	Стойкое желание помочь своему городу стать лучше, стараться не навредить, не испортить</a:t>
            </a:r>
            <a:r>
              <a:rPr lang="ru-RU" sz="2400" spc="-1" dirty="0" smtClean="0">
                <a:solidFill>
                  <a:srgbClr val="000000"/>
                </a:solidFill>
                <a:latin typeface="Times New Roman"/>
              </a:rPr>
              <a:t>.</a:t>
            </a:r>
            <a:endParaRPr lang="ru-RU" sz="2400" spc="-1" dirty="0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336" y="2848032"/>
            <a:ext cx="5550408" cy="41628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Прямоугольник 10">
            <a:hlinkClick r:id="" action="ppaction://hlinkshowjump?jump=nextslide"/>
          </p:cNvPr>
          <p:cNvSpPr/>
          <p:nvPr/>
        </p:nvSpPr>
        <p:spPr>
          <a:xfrm>
            <a:off x="1591056" y="444960"/>
            <a:ext cx="7656624" cy="1255824"/>
          </a:xfrm>
          <a:prstGeom prst="rect">
            <a:avLst/>
          </a:prstGeom>
          <a:solidFill>
            <a:schemeClr val="bg1"/>
          </a:solidFill>
          <a:ln w="38100">
            <a:solidFill>
              <a:srgbClr val="52D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200" b="1" strike="noStrike" spc="-1" dirty="0" smtClean="0">
                <a:solidFill>
                  <a:srgbClr val="000000"/>
                </a:solidFill>
                <a:latin typeface="Times New Roman"/>
                <a:ea typeface="DejaVu Sans"/>
              </a:rPr>
              <a:t>Детское восприятие - самое точное, а детские впечатления - самые яркие.</a:t>
            </a:r>
            <a:endParaRPr lang="ru-RU" sz="3200" b="1" strike="noStrike" spc="-1" dirty="0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>
          <p:childTnLst>
            <p:seq>
              <p:cTn id="2" restart="whenNotActive" fill="hold" nodeType="interactiveSeq">
                <p:stCondLst>
                  <p:cond evt="onClick" delay="0">
                    <p:tgtEl>
                      <p:spTgt spid="130"/>
                    </p:tgtEl>
                  </p:cond>
                </p:stCondLst>
                <p:childTnLst>
                  <p:par>
                    <p:cTn id="3" fill="hold">
                      <p:stCondLst>
                        <p:cond evt="onClick" delay="0">
                          <p:tgtEl>
                            <p:spTgt spid="130"/>
                          </p:tgtEl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strVal val="rgb(0,-1,-1)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7" presetClass="emph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indefinite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strVal val="rgb(0,-77,5)"/>
                                      </p:to>
                                    </p:set>
                                    <p:set>
                                      <p:cBhvr>
                                        <p:cTn id="9" dur="indefinite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indefinite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strVal val="rgb(0,-48,-71)"/>
                                      </p:to>
                                    </p:set>
                                    <p:set>
                                      <p:cBhvr>
                                        <p:cTn id="12" dur="indefinite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indefinite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idx="4294967295"/>
          </p:nvPr>
        </p:nvSpPr>
        <p:spPr>
          <a:xfrm>
            <a:off x="393192" y="1298448"/>
            <a:ext cx="11503152" cy="4672584"/>
          </a:xfrm>
          <a:prstGeom prst="rect">
            <a:avLst/>
          </a:prstGeom>
          <a:solidFill>
            <a:srgbClr val="FFFFFF"/>
          </a:solidFill>
          <a:ln w="38160">
            <a:solidFill>
              <a:srgbClr val="52D0D4"/>
            </a:solidFill>
            <a:round/>
          </a:ln>
        </p:spPr>
        <p:txBody>
          <a:bodyPr lIns="90000" tIns="45000" rIns="90000" bIns="45000" anchor="ctr">
            <a:noAutofit/>
          </a:bodyPr>
          <a:lstStyle/>
          <a:p>
            <a:pPr indent="0" algn="ctr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spc="-1" dirty="0">
                <a:solidFill>
                  <a:srgbClr val="000000"/>
                </a:solidFill>
                <a:latin typeface="Times New Roman"/>
              </a:rPr>
              <a:t>	</a:t>
            </a:r>
            <a:r>
              <a:rPr lang="ru-RU" sz="3600" b="1" spc="-1" dirty="0">
                <a:solidFill>
                  <a:srgbClr val="000000"/>
                </a:solidFill>
                <a:latin typeface="Times New Roman"/>
              </a:rPr>
              <a:t>В патриотическом уголке нашей группы собраны:</a:t>
            </a:r>
          </a:p>
          <a:p>
            <a:pPr lvl="0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Иллюстративный материал из истории города Волгограда, фотографии знакомых детям городских пейзажей, памятников;</a:t>
            </a:r>
          </a:p>
          <a:p>
            <a:pPr lvl="0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Аудио- и видео материалы об истории города Волгограда;</a:t>
            </a:r>
          </a:p>
          <a:p>
            <a:pPr lvl="0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Дидактические, настольно-печатные игры;</a:t>
            </a:r>
          </a:p>
          <a:p>
            <a:pPr lvl="0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Книги, миниатюры исторических мест</a:t>
            </a:r>
          </a:p>
          <a:p>
            <a:pPr marL="800100" indent="-457200" algn="just">
              <a:lnSpc>
                <a:spcPct val="90000"/>
              </a:lnSpc>
              <a:spcBef>
                <a:spcPts val="1001"/>
              </a:spcBef>
              <a:buFont typeface="Wingdings" panose="05000000000000000000" pitchFamily="2" charset="2"/>
              <a:buChar char="§"/>
              <a:tabLst>
                <a:tab pos="0" algn="l"/>
              </a:tabLst>
            </a:pPr>
            <a:endParaRPr lang="ru-RU" sz="2800" spc="-1" dirty="0">
              <a:solidFill>
                <a:schemeClr val="tx1"/>
              </a:solidFill>
              <a:latin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 xmlns:p15="http://schemas.microsoft.com/office/powerpoint/2012/main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idx="4294967295"/>
          </p:nvPr>
        </p:nvSpPr>
        <p:spPr>
          <a:xfrm>
            <a:off x="173736" y="214884"/>
            <a:ext cx="7735824" cy="5799722"/>
          </a:xfrm>
          <a:prstGeom prst="rect">
            <a:avLst/>
          </a:prstGeom>
          <a:solidFill>
            <a:srgbClr val="FFFFFF"/>
          </a:solidFill>
          <a:ln w="38160">
            <a:solidFill>
              <a:srgbClr val="52D0D4"/>
            </a:solidFill>
            <a:round/>
          </a:ln>
        </p:spPr>
        <p:txBody>
          <a:bodyPr lIns="90000" tIns="45000" rIns="90000" bIns="45000" anchor="ctr">
            <a:noAutofit/>
          </a:bodyPr>
          <a:lstStyle/>
          <a:p>
            <a:pPr indent="0" algn="ctr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1" spc="-1" dirty="0">
                <a:solidFill>
                  <a:srgbClr val="000000"/>
                </a:solidFill>
                <a:latin typeface="Times New Roman"/>
              </a:rPr>
              <a:t>Перечень используемой литературы для ознакомления детей старшего дошкольного возраста с историей города-героя Волгограда</a:t>
            </a:r>
          </a:p>
          <a:p>
            <a:pPr indent="0" algn="just">
              <a:lnSpc>
                <a:spcPct val="90000"/>
              </a:lnSpc>
              <a:spcBef>
                <a:spcPts val="0"/>
              </a:spcBef>
              <a:buNone/>
              <a:tabLst>
                <a:tab pos="0" algn="l"/>
              </a:tabLst>
            </a:pPr>
            <a:r>
              <a:rPr lang="ru-RU" spc="-1" dirty="0">
                <a:solidFill>
                  <a:srgbClr val="000000"/>
                </a:solidFill>
                <a:latin typeface="Times New Roman"/>
              </a:rPr>
              <a:t>1)	</a:t>
            </a:r>
            <a:r>
              <a:rPr lang="ru-RU" spc="-1" dirty="0" err="1">
                <a:solidFill>
                  <a:srgbClr val="000000"/>
                </a:solidFill>
                <a:latin typeface="Times New Roman"/>
              </a:rPr>
              <a:t>Материкин</a:t>
            </a:r>
            <a:r>
              <a:rPr lang="ru-RU" spc="-1" dirty="0">
                <a:solidFill>
                  <a:srgbClr val="000000"/>
                </a:solidFill>
                <a:latin typeface="Times New Roman"/>
              </a:rPr>
              <a:t> А. В. Волгоград в названиях улиц. Волгоград,1982.</a:t>
            </a:r>
          </a:p>
          <a:p>
            <a:pPr indent="0" algn="just">
              <a:lnSpc>
                <a:spcPct val="90000"/>
              </a:lnSpc>
              <a:spcBef>
                <a:spcPts val="0"/>
              </a:spcBef>
              <a:buNone/>
              <a:tabLst>
                <a:tab pos="0" algn="l"/>
              </a:tabLst>
            </a:pPr>
            <a:r>
              <a:rPr lang="ru-RU" spc="-1" dirty="0" smtClean="0">
                <a:solidFill>
                  <a:srgbClr val="000000"/>
                </a:solidFill>
                <a:latin typeface="Times New Roman"/>
              </a:rPr>
              <a:t>2)   </a:t>
            </a:r>
            <a:r>
              <a:rPr lang="ru-RU" spc="-1" dirty="0" err="1" smtClean="0">
                <a:solidFill>
                  <a:srgbClr val="000000"/>
                </a:solidFill>
                <a:latin typeface="Times New Roman"/>
              </a:rPr>
              <a:t>Жирякова</a:t>
            </a:r>
            <a:r>
              <a:rPr lang="ru-RU" spc="-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pc="-1" dirty="0">
                <a:solidFill>
                  <a:srgbClr val="000000"/>
                </a:solidFill>
                <a:latin typeface="Times New Roman"/>
              </a:rPr>
              <a:t>И.В. Нравственно-патриотическое воспитание дошкольников через музейную педагогику // Управление ДОУ. 2008. №4. </a:t>
            </a:r>
            <a:endParaRPr lang="ru-RU" spc="-1" dirty="0" smtClean="0">
              <a:solidFill>
                <a:srgbClr val="000000"/>
              </a:solidFill>
              <a:latin typeface="Times New Roman"/>
            </a:endParaRPr>
          </a:p>
          <a:p>
            <a:pPr indent="0" algn="just">
              <a:lnSpc>
                <a:spcPct val="90000"/>
              </a:lnSpc>
              <a:spcBef>
                <a:spcPts val="0"/>
              </a:spcBef>
              <a:buNone/>
              <a:tabLst>
                <a:tab pos="0" algn="l"/>
              </a:tabLst>
            </a:pPr>
            <a:r>
              <a:rPr lang="ru-RU" spc="-1" dirty="0" smtClean="0">
                <a:solidFill>
                  <a:srgbClr val="000000"/>
                </a:solidFill>
                <a:latin typeface="Times New Roman"/>
              </a:rPr>
              <a:t>3</a:t>
            </a:r>
            <a:r>
              <a:rPr lang="ru-RU" spc="-1" dirty="0">
                <a:solidFill>
                  <a:srgbClr val="000000"/>
                </a:solidFill>
                <a:latin typeface="Times New Roman"/>
              </a:rPr>
              <a:t>)	Мой родной дом: Программа нравственно-патриотического воспитания дошкольников. Под </a:t>
            </a:r>
            <a:r>
              <a:rPr lang="ru-RU" spc="-1" dirty="0" err="1">
                <a:solidFill>
                  <a:srgbClr val="000000"/>
                </a:solidFill>
                <a:latin typeface="Times New Roman"/>
              </a:rPr>
              <a:t>общ.ред</a:t>
            </a:r>
            <a:r>
              <a:rPr lang="ru-RU" spc="-1" dirty="0">
                <a:solidFill>
                  <a:srgbClr val="000000"/>
                </a:solidFill>
                <a:latin typeface="Times New Roman"/>
              </a:rPr>
              <a:t>. </a:t>
            </a:r>
            <a:r>
              <a:rPr lang="ru-RU" spc="-1" dirty="0" err="1">
                <a:solidFill>
                  <a:srgbClr val="000000"/>
                </a:solidFill>
                <a:latin typeface="Times New Roman"/>
              </a:rPr>
              <a:t>Т.И.Оверчук</a:t>
            </a:r>
            <a:r>
              <a:rPr lang="ru-RU" spc="-1" dirty="0">
                <a:solidFill>
                  <a:srgbClr val="000000"/>
                </a:solidFill>
                <a:latin typeface="Times New Roman"/>
              </a:rPr>
              <a:t>. М., 2004.</a:t>
            </a:r>
          </a:p>
          <a:p>
            <a:pPr indent="0" algn="just">
              <a:lnSpc>
                <a:spcPct val="90000"/>
              </a:lnSpc>
              <a:spcBef>
                <a:spcPts val="0"/>
              </a:spcBef>
              <a:buNone/>
              <a:tabLst>
                <a:tab pos="0" algn="l"/>
              </a:tabLst>
            </a:pPr>
            <a:r>
              <a:rPr lang="ru-RU" spc="-1" dirty="0">
                <a:solidFill>
                  <a:srgbClr val="000000"/>
                </a:solidFill>
                <a:latin typeface="Times New Roman"/>
              </a:rPr>
              <a:t>4)	Савенков А.И. Маленький исследователь. Как научить дошкольника приобретать знания. Ярославль, 2002.</a:t>
            </a:r>
          </a:p>
          <a:p>
            <a:pPr indent="0" algn="just">
              <a:lnSpc>
                <a:spcPct val="90000"/>
              </a:lnSpc>
              <a:spcBef>
                <a:spcPts val="0"/>
              </a:spcBef>
              <a:buNone/>
              <a:tabLst>
                <a:tab pos="0" algn="l"/>
              </a:tabLst>
            </a:pPr>
            <a:r>
              <a:rPr lang="ru-RU" spc="-1" dirty="0">
                <a:solidFill>
                  <a:srgbClr val="000000"/>
                </a:solidFill>
                <a:latin typeface="Times New Roman"/>
              </a:rPr>
              <a:t>5) </a:t>
            </a:r>
            <a:r>
              <a:rPr lang="ru-RU" spc="-1" dirty="0" smtClean="0">
                <a:solidFill>
                  <a:srgbClr val="000000"/>
                </a:solidFill>
                <a:latin typeface="Times New Roman"/>
              </a:rPr>
              <a:t>  Государственные </a:t>
            </a:r>
            <a:r>
              <a:rPr lang="ru-RU" spc="-1" dirty="0">
                <a:solidFill>
                  <a:srgbClr val="000000"/>
                </a:solidFill>
                <a:latin typeface="Times New Roman"/>
              </a:rPr>
              <a:t>символы России. ФЛАГ. ГЕРБ. ГИМН. М.: Издательство «</a:t>
            </a:r>
            <a:r>
              <a:rPr lang="ru-RU" spc="-1" dirty="0" err="1">
                <a:solidFill>
                  <a:srgbClr val="000000"/>
                </a:solidFill>
                <a:latin typeface="Times New Roman"/>
              </a:rPr>
              <a:t>Ювента</a:t>
            </a:r>
            <a:r>
              <a:rPr lang="ru-RU" spc="-1" dirty="0">
                <a:solidFill>
                  <a:srgbClr val="000000"/>
                </a:solidFill>
                <a:latin typeface="Times New Roman"/>
              </a:rPr>
              <a:t>». – 2003.</a:t>
            </a:r>
          </a:p>
          <a:p>
            <a:pPr indent="0" algn="ctr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1" spc="-1" dirty="0">
                <a:solidFill>
                  <a:srgbClr val="000000"/>
                </a:solidFill>
                <a:latin typeface="Times New Roman"/>
              </a:rPr>
              <a:t>Перечень дидактических игр для ознакомления детей старшего дошкольного возраста с историей города-героя Волгограда</a:t>
            </a:r>
          </a:p>
          <a:p>
            <a:pPr lvl="1" indent="0" algn="ctr">
              <a:lnSpc>
                <a:spcPct val="90000"/>
              </a:lnSpc>
              <a:spcBef>
                <a:spcPts val="600"/>
              </a:spcBef>
              <a:buNone/>
              <a:tabLst>
                <a:tab pos="0" algn="l"/>
              </a:tabLst>
            </a:pPr>
            <a:r>
              <a:rPr lang="ru-RU" sz="2200" spc="-1" dirty="0">
                <a:solidFill>
                  <a:srgbClr val="000000"/>
                </a:solidFill>
                <a:latin typeface="Times New Roman"/>
              </a:rPr>
              <a:t>1)	</a:t>
            </a:r>
            <a:r>
              <a:rPr lang="ru-RU" sz="2200" spc="-1" dirty="0" smtClean="0">
                <a:solidFill>
                  <a:srgbClr val="000000"/>
                </a:solidFill>
                <a:latin typeface="Times New Roman"/>
              </a:rPr>
              <a:t>«Моя малая родина»</a:t>
            </a:r>
            <a:endParaRPr lang="ru-RU" sz="2200" spc="-1" dirty="0">
              <a:solidFill>
                <a:srgbClr val="000000"/>
              </a:solidFill>
              <a:latin typeface="Times New Roman"/>
            </a:endParaRPr>
          </a:p>
          <a:p>
            <a:pPr lvl="1" indent="0" algn="ctr">
              <a:lnSpc>
                <a:spcPct val="90000"/>
              </a:lnSpc>
              <a:spcBef>
                <a:spcPts val="600"/>
              </a:spcBef>
              <a:buNone/>
              <a:tabLst>
                <a:tab pos="0" algn="l"/>
              </a:tabLst>
            </a:pPr>
            <a:r>
              <a:rPr lang="ru-RU" sz="2200" spc="-1" dirty="0">
                <a:solidFill>
                  <a:srgbClr val="000000"/>
                </a:solidFill>
                <a:latin typeface="Times New Roman"/>
              </a:rPr>
              <a:t>2)	</a:t>
            </a:r>
            <a:r>
              <a:rPr lang="ru-RU" sz="2200" spc="-1" dirty="0" smtClean="0">
                <a:solidFill>
                  <a:srgbClr val="000000"/>
                </a:solidFill>
                <a:latin typeface="Times New Roman"/>
              </a:rPr>
              <a:t>«Мой район </a:t>
            </a:r>
            <a:r>
              <a:rPr lang="ru-RU" sz="2200" spc="-1" dirty="0" err="1" smtClean="0">
                <a:solidFill>
                  <a:srgbClr val="000000"/>
                </a:solidFill>
                <a:latin typeface="Times New Roman"/>
              </a:rPr>
              <a:t>спратановка</a:t>
            </a:r>
            <a:r>
              <a:rPr lang="ru-RU" sz="2200" spc="-1" dirty="0" smtClean="0">
                <a:solidFill>
                  <a:srgbClr val="000000"/>
                </a:solidFill>
                <a:latin typeface="Times New Roman"/>
              </a:rPr>
              <a:t>»</a:t>
            </a:r>
            <a:endParaRPr lang="ru-RU" sz="2200" spc="-1" dirty="0">
              <a:solidFill>
                <a:srgbClr val="000000"/>
              </a:solidFill>
              <a:latin typeface="Times New Roman"/>
            </a:endParaRPr>
          </a:p>
          <a:p>
            <a:pPr lvl="1" indent="0" algn="ctr">
              <a:lnSpc>
                <a:spcPct val="90000"/>
              </a:lnSpc>
              <a:spcBef>
                <a:spcPts val="600"/>
              </a:spcBef>
              <a:buNone/>
              <a:tabLst>
                <a:tab pos="0" algn="l"/>
              </a:tabLst>
            </a:pPr>
            <a:r>
              <a:rPr lang="ru-RU" sz="2200" spc="-1" dirty="0">
                <a:solidFill>
                  <a:srgbClr val="000000"/>
                </a:solidFill>
                <a:latin typeface="Times New Roman"/>
              </a:rPr>
              <a:t>3)	</a:t>
            </a:r>
            <a:r>
              <a:rPr lang="ru-RU" sz="2200" spc="-1" dirty="0" smtClean="0">
                <a:solidFill>
                  <a:srgbClr val="000000"/>
                </a:solidFill>
                <a:latin typeface="Times New Roman"/>
              </a:rPr>
              <a:t>«Мой город Волгоград»</a:t>
            </a:r>
            <a:endParaRPr lang="ru-RU" sz="2200" spc="-1" dirty="0">
              <a:solidFill>
                <a:srgbClr val="000000"/>
              </a:solidFill>
              <a:latin typeface="Times New Roman"/>
            </a:endParaRPr>
          </a:p>
          <a:p>
            <a:pPr indent="0" algn="ctr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ru-RU" sz="2400" spc="-1" dirty="0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0143" y="214884"/>
            <a:ext cx="2464595" cy="32186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8320" y="3433572"/>
            <a:ext cx="2444496" cy="32064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 xmlns:p15="http://schemas.microsoft.com/office/powerpoint/2012/main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3"/>
          <p:cNvPicPr/>
          <p:nvPr/>
        </p:nvPicPr>
        <p:blipFill>
          <a:blip r:embed="rId2"/>
          <a:stretch/>
        </p:blipFill>
        <p:spPr>
          <a:xfrm rot="5400000">
            <a:off x="7946481" y="3831681"/>
            <a:ext cx="3364302" cy="2688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/>
          <p:nvPr/>
        </p:nvPicPr>
        <p:blipFill>
          <a:blip r:embed="rId3"/>
          <a:stretch/>
        </p:blipFill>
        <p:spPr>
          <a:xfrm>
            <a:off x="802208" y="3369817"/>
            <a:ext cx="2871216" cy="34626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1057" y="3402841"/>
            <a:ext cx="2547486" cy="33966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208" y="165437"/>
            <a:ext cx="4223897" cy="31679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5151" y="201894"/>
            <a:ext cx="4082646" cy="30619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 xmlns:p15="http://schemas.microsoft.com/office/powerpoint/2012/main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 txBox="1">
            <a:spLocks/>
          </p:cNvSpPr>
          <p:nvPr/>
        </p:nvSpPr>
        <p:spPr>
          <a:xfrm>
            <a:off x="276218" y="1035170"/>
            <a:ext cx="11835269" cy="5270739"/>
          </a:xfrm>
          <a:prstGeom prst="rect">
            <a:avLst/>
          </a:prstGeom>
          <a:solidFill>
            <a:srgbClr val="FFFFFF"/>
          </a:solidFill>
          <a:ln w="38160">
            <a:solidFill>
              <a:srgbClr val="52D0D4"/>
            </a:solidFill>
            <a:round/>
          </a:ln>
        </p:spPr>
        <p:txBody>
          <a:bodyPr vert="horz" lIns="90000" tIns="45000" rIns="90000" bIns="4500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3200" b="1" spc="-1" dirty="0" smtClean="0">
                <a:solidFill>
                  <a:srgbClr val="000000"/>
                </a:solidFill>
                <a:latin typeface="Times New Roman"/>
              </a:rPr>
              <a:t>Родители наших воспитанников приняли активное участие в проекте:</a:t>
            </a: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Выучили с детьми домашний адрес;</a:t>
            </a:r>
            <a:r>
              <a:rPr lang="ru-RU" sz="24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Провели с детьми важную беседу о том, почему необходимо знать собственный адрес;</a:t>
            </a:r>
            <a:r>
              <a:rPr lang="ru-RU" sz="2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Вместе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детьми приняли участие в поиске интересных исторических фактов об улице, на которой находится их дом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/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Помогли изготовить альбом «Моя улица Имени...».</a:t>
            </a:r>
            <a:r>
              <a:rPr lang="ru-RU" sz="2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/>
              <a:t/>
            </a:r>
            <a:br>
              <a:rPr lang="ru-RU" dirty="0"/>
            </a:br>
            <a:r>
              <a:rPr lang="ru-RU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 xmlns:p15="http://schemas.microsoft.com/office/powerpoint/2012/main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8008" y="103126"/>
            <a:ext cx="2256282" cy="30083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1163" y="3480514"/>
            <a:ext cx="6215766" cy="28683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492" y="224536"/>
            <a:ext cx="2298576" cy="30647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6105" y="225162"/>
            <a:ext cx="2298106" cy="30641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662" y="3480514"/>
            <a:ext cx="3077406" cy="28755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 xmlns:p15="http://schemas.microsoft.com/office/powerpoint/2012/main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 txBox="1">
            <a:spLocks/>
          </p:cNvSpPr>
          <p:nvPr/>
        </p:nvSpPr>
        <p:spPr>
          <a:xfrm>
            <a:off x="155448" y="245110"/>
            <a:ext cx="11945112" cy="2741930"/>
          </a:xfrm>
          <a:prstGeom prst="rect">
            <a:avLst/>
          </a:prstGeom>
          <a:solidFill>
            <a:srgbClr val="FFFFFF"/>
          </a:solidFill>
          <a:ln w="38160">
            <a:solidFill>
              <a:srgbClr val="52D0D4"/>
            </a:solidFill>
            <a:round/>
          </a:ln>
        </p:spPr>
        <p:txBody>
          <a:bodyPr vert="horz" lIns="90000" tIns="45000" rIns="90000" bIns="4500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3200" spc="-1" dirty="0">
                <a:solidFill>
                  <a:srgbClr val="000000"/>
                </a:solidFill>
                <a:latin typeface="Times New Roman"/>
              </a:rPr>
              <a:t>Мероприятия с детьми в рамках проекта «Моя улица имени</a:t>
            </a:r>
            <a:r>
              <a:rPr lang="ru-RU" sz="3200" spc="-1" dirty="0" smtClean="0">
                <a:solidFill>
                  <a:srgbClr val="000000"/>
                </a:solidFill>
                <a:latin typeface="Times New Roman"/>
              </a:rPr>
              <a:t>…»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Рассматривание фотографий «Улица, на которой я живу»;</a:t>
            </a: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Беседы на темы 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Тракторозаводский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 города-героя Волгоград», «Моя любимая улица», «Почему важно знать свой адрес»;</a:t>
            </a: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Занятие «Улица имени Николая Отрады»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444" y="3321166"/>
            <a:ext cx="3479321" cy="26094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4364" y="3260783"/>
            <a:ext cx="3548331" cy="26612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5441" y="3299602"/>
            <a:ext cx="3496573" cy="26224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 xmlns:p15="http://schemas.microsoft.com/office/powerpoint/2012/main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 txBox="1">
            <a:spLocks/>
          </p:cNvSpPr>
          <p:nvPr/>
        </p:nvSpPr>
        <p:spPr>
          <a:xfrm>
            <a:off x="155448" y="473710"/>
            <a:ext cx="12036552" cy="2741930"/>
          </a:xfrm>
          <a:prstGeom prst="rect">
            <a:avLst/>
          </a:prstGeom>
          <a:solidFill>
            <a:srgbClr val="FFFFFF"/>
          </a:solidFill>
          <a:ln w="38160">
            <a:solidFill>
              <a:srgbClr val="52D0D4"/>
            </a:solidFill>
            <a:round/>
          </a:ln>
        </p:spPr>
        <p:txBody>
          <a:bodyPr vert="horz" lIns="90000" tIns="45000" rIns="90000" bIns="4500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3200" spc="-1" dirty="0">
                <a:solidFill>
                  <a:srgbClr val="000000"/>
                </a:solidFill>
                <a:latin typeface="Times New Roman"/>
              </a:rPr>
              <a:t>Мероприятия с детьми в рамках проекта «Моя улица имени</a:t>
            </a:r>
            <a:r>
              <a:rPr lang="ru-RU" sz="3200" spc="-1" dirty="0" smtClean="0">
                <a:solidFill>
                  <a:srgbClr val="000000"/>
                </a:solidFill>
                <a:latin typeface="Times New Roman"/>
              </a:rPr>
              <a:t>…»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Занятие «Улица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Гороховцев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Игра «Мой город»</a:t>
            </a: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Занятие (аппликация) «Макет нашего микрорайона»</a:t>
            </a:r>
          </a:p>
        </p:txBody>
      </p:sp>
      <p:pic>
        <p:nvPicPr>
          <p:cNvPr id="3" name="Рисунок 1"/>
          <p:cNvPicPr/>
          <p:nvPr/>
        </p:nvPicPr>
        <p:blipFill>
          <a:blip r:embed="rId2"/>
          <a:stretch/>
        </p:blipFill>
        <p:spPr>
          <a:xfrm>
            <a:off x="4809206" y="3372927"/>
            <a:ext cx="2316213" cy="31337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193" y="3372927"/>
            <a:ext cx="2350339" cy="31337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4219" y="3315419"/>
            <a:ext cx="2393471" cy="31912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 xmlns:p15="http://schemas.microsoft.com/office/powerpoint/2012/main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 txBox="1">
            <a:spLocks/>
          </p:cNvSpPr>
          <p:nvPr/>
        </p:nvSpPr>
        <p:spPr>
          <a:xfrm>
            <a:off x="155448" y="193294"/>
            <a:ext cx="12036552" cy="2412746"/>
          </a:xfrm>
          <a:prstGeom prst="rect">
            <a:avLst/>
          </a:prstGeom>
          <a:solidFill>
            <a:srgbClr val="FFFFFF"/>
          </a:solidFill>
          <a:ln w="38160">
            <a:solidFill>
              <a:srgbClr val="52D0D4"/>
            </a:solidFill>
            <a:round/>
          </a:ln>
        </p:spPr>
        <p:txBody>
          <a:bodyPr vert="horz" lIns="90000" tIns="45000" rIns="90000" bIns="4500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3200" spc="-1" dirty="0">
                <a:solidFill>
                  <a:srgbClr val="000000"/>
                </a:solidFill>
                <a:latin typeface="Times New Roman"/>
              </a:rPr>
              <a:t>Мероприятия с детьми в рамках проекта «Моя улица имени</a:t>
            </a:r>
            <a:r>
              <a:rPr lang="ru-RU" sz="3200" spc="-1" dirty="0" smtClean="0">
                <a:solidFill>
                  <a:srgbClr val="000000"/>
                </a:solidFill>
                <a:latin typeface="Times New Roman"/>
              </a:rPr>
              <a:t>…»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Досуг (лепка из соленого теста) «Мой дом»</a:t>
            </a: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Изготовление альбома «Моя улица имени…»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4196" y="3284508"/>
            <a:ext cx="3763992" cy="28229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293" y="3284508"/>
            <a:ext cx="3540784" cy="28229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4865" y="3284508"/>
            <a:ext cx="3763542" cy="28229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 xmlns:p15="http://schemas.microsoft.com/office/powerpoint/2012/main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799" y="1283179"/>
            <a:ext cx="3523531" cy="46980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7648" y="1283179"/>
            <a:ext cx="3417858" cy="45571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4824" y="1283179"/>
            <a:ext cx="3376882" cy="45025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 xmlns:p15="http://schemas.microsoft.com/office/powerpoint/2012/main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 txBox="1">
            <a:spLocks/>
          </p:cNvSpPr>
          <p:nvPr/>
        </p:nvSpPr>
        <p:spPr>
          <a:xfrm>
            <a:off x="1673525" y="130315"/>
            <a:ext cx="10181068" cy="1885696"/>
          </a:xfrm>
          <a:prstGeom prst="rect">
            <a:avLst/>
          </a:prstGeom>
          <a:solidFill>
            <a:srgbClr val="FFFFFF"/>
          </a:solidFill>
          <a:ln w="38160">
            <a:solidFill>
              <a:srgbClr val="52D0D4"/>
            </a:solidFill>
            <a:round/>
          </a:ln>
        </p:spPr>
        <p:txBody>
          <a:bodyPr vert="horz" lIns="90000" tIns="45000" rIns="90000" bIns="4500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ru-RU" sz="2400" spc="-1" dirty="0">
                <a:solidFill>
                  <a:srgbClr val="000000"/>
                </a:solidFill>
                <a:latin typeface="Times New Roman"/>
              </a:rPr>
              <a:t>             </a:t>
            </a:r>
            <a:r>
              <a:rPr lang="ru-RU" sz="3200" b="1" spc="-1" dirty="0">
                <a:solidFill>
                  <a:srgbClr val="000000"/>
                </a:solidFill>
                <a:latin typeface="Times New Roman"/>
              </a:rPr>
              <a:t>В названии улиц продолжается жизнь людей, именем которого они названы, ощущается величие и значимость прошлых </a:t>
            </a:r>
            <a:r>
              <a:rPr lang="ru-RU" sz="3200" b="1" spc="-1" dirty="0" smtClean="0">
                <a:solidFill>
                  <a:srgbClr val="000000"/>
                </a:solidFill>
                <a:latin typeface="Times New Roman"/>
              </a:rPr>
              <a:t>лет. </a:t>
            </a:r>
            <a:endParaRPr lang="ru-RU" sz="3200" b="1" spc="-1" dirty="0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 xmlns:p15="http://schemas.microsoft.com/office/powerpoint/2012/main">
      <p:transition spd="slow"/>
    </mc:Fallback>
  </mc:AlternateContent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теста с играющими детьми</Template>
  <TotalTime>8870</TotalTime>
  <Words>239</Words>
  <Application>Microsoft Office PowerPoint</Application>
  <PresentationFormat>Широкоэкранный</PresentationFormat>
  <Paragraphs>67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Arial</vt:lpstr>
      <vt:lpstr>Calibri</vt:lpstr>
      <vt:lpstr>Century Gothic</vt:lpstr>
      <vt:lpstr>DejaVu Sans</vt:lpstr>
      <vt:lpstr>Times New Roman</vt:lpstr>
      <vt:lpstr>Wingdings</vt:lpstr>
      <vt:lpstr>Wingdings 3</vt:lpstr>
      <vt:lpstr>Легкий дым</vt:lpstr>
      <vt:lpstr>Презентация PowerPoint</vt:lpstr>
      <vt:lpstr>Улица - это элемент инфраструктуры населённого пункта. Простор меж двух порядков домов; полоса, проезд, дорога, оставляемая промеж рядами домов. (словарь Даля) Имя той или иной улицы – это история. Знать о людях, именами которых названы улицы городов, означает знать историю и культуру страны, где ты живёшь, знать её народ.</vt:lpstr>
      <vt:lpstr>Цель: Формирование чувства патриотизма у старших дошкольников путем ознакомления с героями родного края, в честь которых названы улицы в городе-герое Волгоград. </vt:lpstr>
      <vt:lpstr>Ожидаемые результаты:   - Заинтересованность детей в изучении истории города-героя Волгоград, своего Тракторозаводского района, своей улицы; - Осознание чувства любви к своей малой родине, к людям, живущих рядом; - Стойкое желание помочь своему городу стать лучше, стараться не навредить, не испортить.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Fuck</dc:creator>
  <dc:description/>
  <cp:lastModifiedBy>Пользователь</cp:lastModifiedBy>
  <cp:revision>50</cp:revision>
  <dcterms:created xsi:type="dcterms:W3CDTF">2020-02-23T08:04:42Z</dcterms:created>
  <dcterms:modified xsi:type="dcterms:W3CDTF">2026-01-27T08:42:46Z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0x01010019AC5EAA778EFE4AB81F53BA0C48C9BB</vt:lpwstr>
  </property>
  <property fmtid="{D5CDD505-2E9C-101B-9397-08002B2CF9AE}" pid="3" name="MMClips">
    <vt:i4>1</vt:i4>
  </property>
  <property fmtid="{D5CDD505-2E9C-101B-9397-08002B2CF9AE}" pid="4" name="PresentationFormat">
    <vt:lpwstr>Широкоэкранный</vt:lpwstr>
  </property>
  <property fmtid="{D5CDD505-2E9C-101B-9397-08002B2CF9AE}" pid="5" name="Slides">
    <vt:i4>15</vt:i4>
  </property>
</Properties>
</file>